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Roboto-bold.fntdata"/><Relationship Id="rId10" Type="http://schemas.openxmlformats.org/officeDocument/2006/relationships/slide" Target="slides/slide5.xml"/><Relationship Id="rId21" Type="http://schemas.openxmlformats.org/officeDocument/2006/relationships/font" Target="fonts/Roboto-regular.fntdata"/><Relationship Id="rId13" Type="http://schemas.openxmlformats.org/officeDocument/2006/relationships/slide" Target="slides/slide8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7.xml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529d0346e3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529d0346e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29d0346e3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29d0346e3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29d0346e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29d0346e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29d0346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29d0346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529d0346e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529d0346e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29d0346e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29d0346e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29d0346e3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529d0346e3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29d0346e3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29d0346e3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29d0346e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29d0346e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29d0346e3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29d0346e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29d0346e3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29d0346e3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29d0346e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529d0346e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22b7b6c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22b7b6c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29d0346e3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29d0346e3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rgbClr val="448CF7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 sz="1800">
                <a:solidFill>
                  <a:srgbClr val="FFFFFF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405052" y="2892000"/>
            <a:ext cx="6333900" cy="121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AZTEC Protocol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35500" y="41467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Tom Waite and Paul Berg</a:t>
            </a:r>
            <a:endParaRPr sz="24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5850" y="418950"/>
            <a:ext cx="3850250" cy="2803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98956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>
            <p:ph type="title"/>
          </p:nvPr>
        </p:nvSpPr>
        <p:spPr>
          <a:xfrm>
            <a:off x="1101350" y="208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Outline</a:t>
            </a:r>
            <a:endParaRPr b="1"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481400" y="1131125"/>
            <a:ext cx="807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Introduction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What is the AZTEC Protocol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Our experiences of working at a blockchain startup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How to follow AZTEC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481400" y="1131125"/>
            <a:ext cx="807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650" y="1465316"/>
            <a:ext cx="2862974" cy="208482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3276025" y="2145700"/>
            <a:ext cx="3350700" cy="11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</a:rPr>
              <a:t>Intro</a:t>
            </a:r>
            <a:endParaRPr b="1"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98956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1101350" y="208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We are engineers from AZTEC</a:t>
            </a:r>
            <a:endParaRPr b="1"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715538" y="1205700"/>
            <a:ext cx="2347500" cy="77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Tom</a:t>
            </a:r>
            <a:endParaRPr sz="3000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6325" y="1894112"/>
            <a:ext cx="1985925" cy="25824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3564175" y="1782075"/>
            <a:ext cx="5036700" cy="28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Imperial Physics MSci (graduated 2018)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Tried out all sorts at uni: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</a:pPr>
            <a:r>
              <a:rPr lang="en" sz="1800">
                <a:solidFill>
                  <a:srgbClr val="FFFFFF"/>
                </a:solidFill>
              </a:rPr>
              <a:t>MBDA Missile Systems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</a:pPr>
            <a:r>
              <a:rPr lang="en" sz="1800">
                <a:solidFill>
                  <a:srgbClr val="FFFFFF"/>
                </a:solidFill>
              </a:rPr>
              <a:t>Robotics research in South Korea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</a:pPr>
            <a:r>
              <a:rPr lang="en" sz="1800">
                <a:solidFill>
                  <a:srgbClr val="FFFFFF"/>
                </a:solidFill>
              </a:rPr>
              <a:t>BCG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</a:pPr>
            <a:r>
              <a:rPr lang="en" sz="1800">
                <a:solidFill>
                  <a:srgbClr val="FFFFFF"/>
                </a:solidFill>
              </a:rPr>
              <a:t>Undergrad research assistant at Imperial’s Crypto Centre</a:t>
            </a:r>
            <a:endParaRPr sz="1800">
              <a:solidFill>
                <a:srgbClr val="FFFFFF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</a:pPr>
            <a:r>
              <a:rPr lang="en" sz="1800">
                <a:solidFill>
                  <a:srgbClr val="FFFFFF"/>
                </a:solidFill>
              </a:rPr>
              <a:t>Machine learning MSci project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Joined AZTEC 6 months ago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98956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>
            <p:ph type="title"/>
          </p:nvPr>
        </p:nvSpPr>
        <p:spPr>
          <a:xfrm>
            <a:off x="1344575" y="208425"/>
            <a:ext cx="713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We are engineers from AZTEC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941200" y="1313300"/>
            <a:ext cx="1758600" cy="6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800">
                <a:latin typeface="Roboto"/>
                <a:ea typeface="Roboto"/>
                <a:cs typeface="Roboto"/>
                <a:sym typeface="Roboto"/>
              </a:rPr>
              <a:t>Paul</a:t>
            </a:r>
            <a:endParaRPr sz="2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400" y="2001200"/>
            <a:ext cx="2198203" cy="219820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3645475" y="1398175"/>
            <a:ext cx="4834500" cy="3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Software engineer for ~5 years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Doing Ethereum for </a:t>
            </a:r>
            <a:r>
              <a:rPr lang="en" sz="1800">
                <a:solidFill>
                  <a:schemeClr val="lt1"/>
                </a:solidFill>
              </a:rPr>
              <a:t>~2 years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Youngest alumni of Entrepreneur First (19 yo)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Co-Founder of ChronosProtocol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Joined AZTEC 3 months ago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481400" y="1131125"/>
            <a:ext cx="807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650" y="1465316"/>
            <a:ext cx="2862974" cy="208482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3276025" y="1910138"/>
            <a:ext cx="3350700" cy="11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</a:rPr>
              <a:t>What is AZTEC?</a:t>
            </a:r>
            <a:endParaRPr b="1"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98956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>
            <p:ph type="title"/>
          </p:nvPr>
        </p:nvSpPr>
        <p:spPr>
          <a:xfrm>
            <a:off x="1269875" y="123050"/>
            <a:ext cx="753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/>
              <a:t>Public blockchains have many benefits, but privacy was a problem </a:t>
            </a:r>
            <a:endParaRPr b="1" sz="2200"/>
          </a:p>
        </p:txBody>
      </p:sp>
      <p:sp>
        <p:nvSpPr>
          <p:cNvPr id="102" name="Google Shape;102;p19"/>
          <p:cNvSpPr txBox="1"/>
          <p:nvPr/>
        </p:nvSpPr>
        <p:spPr>
          <a:xfrm>
            <a:off x="618925" y="1216500"/>
            <a:ext cx="7960800" cy="29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Public blockchains have a raft of benefits: </a:t>
            </a:r>
            <a:endParaRPr b="1"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arenR"/>
            </a:pPr>
            <a:r>
              <a:rPr lang="en" sz="1800">
                <a:solidFill>
                  <a:srgbClr val="FFFFFF"/>
                </a:solidFill>
              </a:rPr>
              <a:t>Single verifiable source of truth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arenR"/>
            </a:pPr>
            <a:r>
              <a:rPr lang="en" sz="1800">
                <a:solidFill>
                  <a:srgbClr val="FFFFFF"/>
                </a:solidFill>
              </a:rPr>
              <a:t>Counterparty risk significantly reduced - transactions settled atomically by smart contracts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AutoNum type="arabicParenR"/>
            </a:pPr>
            <a:r>
              <a:rPr lang="en" sz="1800">
                <a:solidFill>
                  <a:srgbClr val="FFFFFF"/>
                </a:solidFill>
              </a:rPr>
              <a:t>Reduced fees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But there’s a problem! </a:t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These blockchains are public - confidential activity can not take place on them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…. OR CAN IT? </a:t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98956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>
            <p:ph type="title"/>
          </p:nvPr>
        </p:nvSpPr>
        <p:spPr>
          <a:xfrm>
            <a:off x="1333900" y="112400"/>
            <a:ext cx="713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/>
              <a:t>AZTEC is a privacy protocol for the Ethereum public blockchain</a:t>
            </a:r>
            <a:endParaRPr b="1" sz="2200"/>
          </a:p>
        </p:txBody>
      </p:sp>
      <p:sp>
        <p:nvSpPr>
          <p:cNvPr id="109" name="Google Shape;109;p20"/>
          <p:cNvSpPr txBox="1"/>
          <p:nvPr/>
        </p:nvSpPr>
        <p:spPr>
          <a:xfrm>
            <a:off x="618925" y="1216500"/>
            <a:ext cx="7960800" cy="1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</a:rPr>
              <a:t>We use a branch of cryptography called zero-knowledge proofs</a:t>
            </a:r>
            <a:endParaRPr b="1"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Allows us to validate the logic of transactions, without revealing the confidential values involved. Checkout a confidential transaction on mainnet here:</a:t>
            </a:r>
            <a:endParaRPr sz="1600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</a:rPr>
              <a:t>The protocol is:</a:t>
            </a:r>
            <a:endParaRPr b="1"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Extremely efficient, 800-900k gas for one private transaction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Interoperable</a:t>
            </a:r>
            <a:r>
              <a:rPr lang="en" sz="1600">
                <a:solidFill>
                  <a:srgbClr val="FFFFFF"/>
                </a:solidFill>
              </a:rPr>
              <a:t> with Ethereum based assets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</a:rPr>
              <a:t>AZTEC will allow financial services to be provided with privacy on public Ethereum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10" name="Google Shape;110;p20"/>
          <p:cNvSpPr txBox="1"/>
          <p:nvPr/>
        </p:nvSpPr>
        <p:spPr>
          <a:xfrm>
            <a:off x="746975" y="2219550"/>
            <a:ext cx="7395000" cy="70440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FFFFF"/>
                </a:solidFill>
              </a:rPr>
              <a:t>https://etherscan.io/tx/0xdd879c3181a40c80d738320be2fd2f9d919412537d07d252db8ec974343ff0c1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481400" y="1131125"/>
            <a:ext cx="807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650" y="1465316"/>
            <a:ext cx="2862974" cy="208482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/>
        </p:nvSpPr>
        <p:spPr>
          <a:xfrm>
            <a:off x="3276025" y="1867425"/>
            <a:ext cx="3809700" cy="11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</a:rPr>
              <a:t>Our experiences</a:t>
            </a:r>
            <a:endParaRPr b="1"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98956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>
            <p:ph type="title"/>
          </p:nvPr>
        </p:nvSpPr>
        <p:spPr>
          <a:xfrm>
            <a:off x="1344575" y="208425"/>
            <a:ext cx="713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Tom</a:t>
            </a:r>
            <a:endParaRPr b="1"/>
          </a:p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arenR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Everything is difficult - especially elliptic curve cryptography!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📝</a:t>
            </a:r>
            <a:endParaRPr sz="2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AutoNum type="arabicParenR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Rate of learning in a startup is fast  </a:t>
            </a:r>
            <a:r>
              <a:rPr lang="en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😀💭</a:t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AutoNum type="arabicParenR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Physics is pretty good prep for problem solving! </a:t>
            </a:r>
            <a:r>
              <a:rPr lang="en" sz="2800">
                <a:latin typeface="Roboto"/>
                <a:ea typeface="Roboto"/>
                <a:cs typeface="Roboto"/>
                <a:sym typeface="Roboto"/>
              </a:rPr>
              <a:t>✨🔆</a:t>
            </a:r>
            <a:endParaRPr sz="2800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98956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/>
          <p:nvPr>
            <p:ph type="title"/>
          </p:nvPr>
        </p:nvSpPr>
        <p:spPr>
          <a:xfrm>
            <a:off x="1344575" y="208425"/>
            <a:ext cx="713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Paul</a:t>
            </a:r>
            <a:endParaRPr b="1"/>
          </a:p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arenR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Feels like consciously walking towards fire </a:t>
            </a:r>
            <a:r>
              <a:rPr lang="en" sz="2800">
                <a:latin typeface="Roboto"/>
                <a:ea typeface="Roboto"/>
                <a:cs typeface="Roboto"/>
                <a:sym typeface="Roboto"/>
              </a:rPr>
              <a:t>🔥</a:t>
            </a:r>
            <a:endParaRPr sz="2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AutoNum type="arabicParenR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Constantly learning new things </a:t>
            </a:r>
            <a:r>
              <a:rPr lang="en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📚</a:t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AutoNum type="arabicParenR"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Must figure a lot of things on your own </a:t>
            </a:r>
            <a:r>
              <a:rPr lang="en" sz="2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🤯</a:t>
            </a:r>
            <a:endParaRPr sz="2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arenR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Nevertheless, fun </a:t>
            </a:r>
            <a:r>
              <a:rPr lang="en" sz="2800">
                <a:latin typeface="Roboto"/>
                <a:ea typeface="Roboto"/>
                <a:cs typeface="Roboto"/>
                <a:sym typeface="Roboto"/>
              </a:rPr>
              <a:t>🥳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481400" y="1131125"/>
            <a:ext cx="807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650" y="1465316"/>
            <a:ext cx="2862974" cy="208482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3276025" y="1867425"/>
            <a:ext cx="4311300" cy="11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</a:rPr>
              <a:t>How to follow our progress</a:t>
            </a:r>
            <a:endParaRPr b="1"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98956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 txBox="1"/>
          <p:nvPr>
            <p:ph type="title"/>
          </p:nvPr>
        </p:nvSpPr>
        <p:spPr>
          <a:xfrm>
            <a:off x="1344575" y="208425"/>
            <a:ext cx="713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Check out AZTEC!</a:t>
            </a:r>
            <a:endParaRPr b="1"/>
          </a:p>
        </p:txBody>
      </p:sp>
      <p:sp>
        <p:nvSpPr>
          <p:cNvPr id="145" name="Google Shape;14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Website</a:t>
            </a:r>
            <a:r>
              <a:rPr lang="en"/>
              <a:t>: https://www.aztecprotocol.com/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Github</a:t>
            </a:r>
            <a:r>
              <a:rPr lang="en"/>
              <a:t>: https://github.com/AztecProtocol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Twitter</a:t>
            </a:r>
            <a:r>
              <a:rPr lang="en"/>
              <a:t>: </a:t>
            </a:r>
            <a:r>
              <a:rPr lang="en"/>
              <a:t>https://twitter.com/aztecprotocol</a:t>
            </a:r>
            <a:endParaRPr/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9657" y="2315650"/>
            <a:ext cx="5131918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1" cy="9895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6"/>
          <p:cNvSpPr txBox="1"/>
          <p:nvPr>
            <p:ph type="title"/>
          </p:nvPr>
        </p:nvSpPr>
        <p:spPr>
          <a:xfrm>
            <a:off x="1344575" y="208425"/>
            <a:ext cx="713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Find us on Twitter</a:t>
            </a:r>
            <a:endParaRPr b="1"/>
          </a:p>
        </p:txBody>
      </p:sp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584075" y="2725613"/>
            <a:ext cx="3573300" cy="7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800">
                <a:latin typeface="Roboto"/>
                <a:ea typeface="Roboto"/>
                <a:cs typeface="Roboto"/>
                <a:sym typeface="Roboto"/>
              </a:rPr>
              <a:t>@PaulRBerg</a:t>
            </a:r>
            <a:endParaRPr b="1" sz="2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26"/>
          <p:cNvSpPr txBox="1"/>
          <p:nvPr>
            <p:ph idx="1" type="body"/>
          </p:nvPr>
        </p:nvSpPr>
        <p:spPr>
          <a:xfrm>
            <a:off x="584075" y="3839200"/>
            <a:ext cx="3573300" cy="7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800">
                <a:latin typeface="Roboto"/>
                <a:ea typeface="Roboto"/>
                <a:cs typeface="Roboto"/>
                <a:sym typeface="Roboto"/>
              </a:rPr>
              <a:t>@tom_waite_</a:t>
            </a:r>
            <a:endParaRPr b="1" sz="2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p26"/>
          <p:cNvSpPr txBox="1"/>
          <p:nvPr>
            <p:ph idx="1" type="body"/>
          </p:nvPr>
        </p:nvSpPr>
        <p:spPr>
          <a:xfrm>
            <a:off x="584075" y="1612025"/>
            <a:ext cx="3676500" cy="7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800">
                <a:latin typeface="Roboto"/>
                <a:ea typeface="Roboto"/>
                <a:cs typeface="Roboto"/>
                <a:sym typeface="Roboto"/>
              </a:rPr>
              <a:t>@aztecprotocol</a:t>
            </a:r>
            <a:endParaRPr b="1" sz="2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6325" y="1848900"/>
            <a:ext cx="2752412" cy="233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idx="1" type="body"/>
          </p:nvPr>
        </p:nvSpPr>
        <p:spPr>
          <a:xfrm>
            <a:off x="481400" y="1131125"/>
            <a:ext cx="807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650" y="1465316"/>
            <a:ext cx="2862974" cy="208482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3156625" y="2144875"/>
            <a:ext cx="3596100" cy="11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</a:rPr>
              <a:t>Questions?</a:t>
            </a:r>
            <a:endParaRPr b="1" sz="4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